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6" r:id="rId4"/>
    <p:sldId id="257" r:id="rId5"/>
    <p:sldId id="258" r:id="rId6"/>
    <p:sldId id="267" r:id="rId7"/>
    <p:sldId id="268" r:id="rId8"/>
    <p:sldId id="272" r:id="rId9"/>
    <p:sldId id="278" r:id="rId10"/>
    <p:sldId id="273" r:id="rId11"/>
    <p:sldId id="274" r:id="rId12"/>
    <p:sldId id="275" r:id="rId13"/>
    <p:sldId id="276" r:id="rId14"/>
    <p:sldId id="277" r:id="rId15"/>
    <p:sldId id="259" r:id="rId16"/>
    <p:sldId id="263" r:id="rId17"/>
    <p:sldId id="271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69AFA-8198-4CAA-8BA5-EDA2475485CC}" v="2" dt="2025-03-09T19:30:56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5T05:12:31.0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AF3A5-8CB0-47DF-A4D9-1D299F0218D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B875-B74A-4798-AF4A-2BC2B261D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0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9B875-B74A-4798-AF4A-2BC2B261D73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7302-15C5-BFBE-3693-C0EE24A1C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BD55E-A667-C6AF-EF80-AB5BE846B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B3CD-1635-0CD4-4AF7-E768F5DE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9C76-3ABC-44B3-A41F-9BB3BF3E4252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FF56-9B12-BA4D-377F-0F4D80A3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07829-7737-29B4-16BB-6D32BABB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28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93E5-C8E6-DAD5-66A2-8CCC6308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7B83D-E6AE-053D-9EBC-AF73B5AA9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15150-4D79-1F46-A759-8CB537D9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30BA-E526-4849-89AD-070D261E8F07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7C155-B40B-980B-F5F3-77D795D4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70DD-42DE-3F70-07C8-42C1726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5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E177E-C52D-0861-ADE1-8A924401C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2565D-7883-0B57-09C2-A7BF042A5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FD100-0AC0-DD8D-16CB-C2F2203F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2DAE-1821-44B5-9DDF-B153C85E32D7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45FEF-2BC1-15D1-20E3-83F849B8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46D0-42FF-81B1-5698-11711A38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98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8865-2FBA-F9AB-5936-EE8BA6D66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710FF-C4C2-8FD7-F000-398319E64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45F95-7A35-D4D9-952A-0267B71A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9DED6-178F-C68E-7FE4-872D22CE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D2517-4027-DE0E-04B6-3C1AC154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413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0211-558D-4881-8088-46AD805F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EF66-3FAB-4A77-82BC-6F29FB12E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48E9C-12BF-67A0-37BD-D289486E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DF0EA-2464-DD41-8352-4EB8F47E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F81E2-B463-7831-0F7B-C078FA50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89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49A9-1EAF-E748-2ADE-D9ABC9B8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1A016-CB09-76CE-591D-732F0C60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A5A3-5EF4-2F52-3A34-07866981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095BB-A56F-73C3-5C0C-7F6EAE03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C924-B4FA-9E05-1B0B-6371021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20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F0F1-663A-8A31-BA7C-64E15F38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D08C0-327F-94CE-EAF1-B98287BAC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D2E8-2E2B-50C4-3230-451540416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FBDFD-7FE6-A1CA-9B4B-E3906C74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8EAE4-BB9F-B7DE-7FA5-1CB8721C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6F5D1-2061-E2CD-338F-526349F4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46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A2EA-8054-5030-8B0E-330ED4C7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9085-7D31-706D-D333-7A7E6CA8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A5CF-78FE-653D-4720-6FDC05BB6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11D03-0AAD-9F70-6AE6-947DE7A27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995A7-5889-040F-9F21-2F2D0864C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94AAE-0634-2ACC-2928-347094C7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70370-3E71-7099-1370-A534051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66B79-18FA-FFEF-59D8-89006440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63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D16E-6AD7-218C-F9BA-EA31D23C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D4179-F790-5C88-99CF-3C631248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1EC5C-1B9C-AC64-189C-48409281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60105-AC2B-F2C8-7341-4C6D5589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54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30037-9223-1E2A-AE26-BDE33186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B74AF-AE10-52A6-47A6-E0277DB0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07D2-F2EF-8A5C-61BB-8AC242D2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372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5D12-0CA4-6A34-E889-9E2BB870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E702-C706-4A02-A4EF-83214650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02C9-1235-06C3-45CD-D4AA010B6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25255-7B39-5293-F3CA-95C055F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CF4BE-A72F-40AF-047B-9840B3F3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126-DB49-1B15-B0C8-758EAF79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53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F75B-0416-81D6-C150-75031B90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F342-2007-208D-7074-A59E13A0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65704-98FB-EAB8-33E2-00F4AB34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FBC57-65FD-48D6-9710-3A0D95F2EE39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9DBC4-8E70-A585-BAA9-C8CC107D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64A3A-7797-1A30-B682-4310BF50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14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0DE4-DFA2-158E-8DC1-38772029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B7D2A-3A18-B9AA-364C-DB722AED9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1460-4C3D-8578-1F7C-39C6C5A64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F4889-C068-2A31-3F9D-C473F9C8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603FB-7128-0A15-5DAA-2D53CCD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C83F8-11E3-2C9E-D840-29A6EBCB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182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9704-7847-E4DD-2710-7B1B0C8C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283F2-8306-91A6-573A-9DFFAF1A5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A1BC2-09D9-F68B-74BB-309B274C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02AF-7056-898B-AFB9-2F84D484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38B8B-68C5-C565-1A18-05214724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327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B8762E-0FC1-B2B2-201F-03BD1FA07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A79B4-6C76-6E53-2E61-2FDE5506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4CFB3-C30A-63D0-0E93-7A3F1881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C3A8-FEB4-4C31-D22A-035FA781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3CC50-037A-C72F-1F27-F7EBEF40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27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C0B1-1773-1A1D-B3BE-591F6FF2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C9911-F6B6-1258-DB64-1F0E274F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1F5F1-6062-58FA-E43E-912DBA26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EA1A-339E-4698-A924-6AE1E157BFCC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10AB9-8CA8-B166-A844-57698EBC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326D-0D97-BEF0-B2F2-57567510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8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876-1AE7-E4BB-0108-2A3A3280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BEB73-2A62-4223-6EAE-2C98FA45D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6D0-CD5D-3CDE-A7D8-AACD38B3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DAB34-3B71-F3BC-A551-BC6F352B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A2F4-DE4F-4DE5-A009-F62D1D741E10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F9903-BD9F-2291-9B0C-2BDD7C6B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D26B-EBA9-EC66-1147-64D107D9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6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5AD6-8850-47FB-D61C-53F740D1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F722-C6A9-3C91-6108-A814C4EF9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3C0F-DAA3-6CD4-1D4C-CA24B2778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0B239-4526-EC64-972B-6CC508DBA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60A04-02FB-69B4-23EC-09D91AE18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C2A8E4-BA85-0682-55A4-4067E935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0015-1565-4ACA-B767-E292000BE8A3}" type="datetime1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2FE89-4DC2-04A0-3CF8-0DE469C0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AF06A-61EB-BDE3-E29D-F870680A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58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AD10-463F-12C7-9547-BE158161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926F6-C3BE-BA5B-999B-757BA3C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C1CB-F5A0-4A18-B586-1F5BB0C3A577}" type="datetime1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ABBD-67AB-F9D5-D664-DDAF17EA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FCF2E-8CDA-C326-C92E-F12E72EE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2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E0FD6-E54B-74D2-99B4-2AB4EEEF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38B9-8B0B-43E9-8F94-CB923956F01F}" type="datetime1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1B30A-60FB-B850-02DE-6FEEF3D3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BB85A-B310-0B77-4EE8-5CFCE164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84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44-7B23-8EEB-51B5-39DC9414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92D-7514-2EE2-7A64-C9E6671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FBF14-EF31-CD8B-5E1A-8D27FCD2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FFF80-312A-B954-1F46-9B3C5F40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CC9E-7ED8-4D13-AE11-319A104CDCA2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1438-5CE8-215D-B2B2-011F7ECD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B81D-16B4-9D0F-9ACB-5C562A7B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4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5F0C-0F65-54B7-2757-0EC2C6AD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C1FAB-A579-A30D-DB1F-ED8E42B67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1813-73A0-A5F5-E802-A4283F0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DCCA-D251-99B8-9A87-297607B2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A96B-C33A-4A25-AB19-5F2E40323F09}" type="datetime1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4B840-CAD1-DAC1-AE81-0AF6292A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5F4F2-B478-875B-E36D-FA2E4F73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0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4EB7E-9F30-FD44-2FC3-DCD0AD9A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69A93-9B5C-12BD-E199-D89CD3D03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0F54-A0EF-DC3C-4536-5C33C0544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96104-650F-493B-B5A4-16FE956817D9}" type="datetime1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374F-C5F3-9D1F-3B5C-ED7DC1919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C349-7EC5-13E3-5F69-93572C090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1E79-82EB-4588-82C3-FF4A32AE8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12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D92EF-FD37-986E-D42A-FFEB3BC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7EE01-D7D6-63BE-7A69-359CDFA2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11F5B-E04B-13B2-85E0-F68FDF1B2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1C1DC-AD24-43FE-ABE2-674AA60F508C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B67F2-8960-5C8A-6A52-BAF122B00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1533-0E59-3393-F094-B34A88BD4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7943B-D20F-46DE-98B9-B55709DB6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79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F975-8F58-A06D-C355-C7C39722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231" y="1218909"/>
            <a:ext cx="10083538" cy="1508542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DSA 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&amp; OOPS Project</a:t>
            </a:r>
            <a:br>
              <a:rPr lang="en-US" sz="60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26D30-CD50-5D54-F7E6-B2E286108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46" y="1973179"/>
            <a:ext cx="11386257" cy="2390274"/>
          </a:xfrm>
        </p:spPr>
        <p:txBody>
          <a:bodyPr>
            <a:normAutofit/>
          </a:bodyPr>
          <a:lstStyle/>
          <a:p>
            <a:endParaRPr lang="en-IN" sz="4000" b="1" i="0" dirty="0">
              <a:solidFill>
                <a:srgbClr val="C00000"/>
              </a:solidFill>
              <a:effectLst/>
              <a:latin typeface="WordVisi_MSFontService"/>
            </a:endParaRPr>
          </a:p>
          <a:p>
            <a:r>
              <a:rPr lang="en-IN" sz="5400" b="1" i="0" dirty="0">
                <a:solidFill>
                  <a:srgbClr val="C00000"/>
                </a:solidFill>
                <a:effectLst/>
                <a:latin typeface="WordVisi_MSFontService"/>
              </a:rPr>
              <a:t>    </a:t>
            </a:r>
            <a:r>
              <a:rPr lang="en-IN" sz="5400" b="1" i="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Movie Ticket Booking System</a:t>
            </a:r>
            <a:endParaRPr lang="en-IN" sz="5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C2BE2-34EF-372A-FCCB-A2FB7228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97" y="205042"/>
            <a:ext cx="3076956" cy="6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CA92A-2F03-2250-EEA4-781E6CF87933}"/>
              </a:ext>
            </a:extLst>
          </p:cNvPr>
          <p:cNvSpPr txBox="1"/>
          <p:nvPr/>
        </p:nvSpPr>
        <p:spPr>
          <a:xfrm>
            <a:off x="5062118" y="4363453"/>
            <a:ext cx="70418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Team Mates</a:t>
            </a:r>
            <a:r>
              <a:rPr lang="en-IN" sz="2400" dirty="0"/>
              <a:t>:</a:t>
            </a:r>
          </a:p>
          <a:p>
            <a:r>
              <a:rPr lang="en-IN" sz="2400" dirty="0"/>
              <a:t>       1.   T.BALAPRASANNA KUMAR-&gt; CB.SC.U4AIE24256 </a:t>
            </a:r>
          </a:p>
          <a:p>
            <a:r>
              <a:rPr lang="en-IN" sz="2400" dirty="0"/>
              <a:t>       2.   P.VARUN -&gt;  CB.SC.U4AIE24244</a:t>
            </a:r>
          </a:p>
          <a:p>
            <a:r>
              <a:rPr lang="en-IN" sz="2400" dirty="0"/>
              <a:t>       3.   G.G.RISHI KANTH -&gt;  CB.SC.U4AIE24218</a:t>
            </a:r>
          </a:p>
          <a:p>
            <a:r>
              <a:rPr lang="en-IN" sz="2400" dirty="0"/>
              <a:t>       4.    K.SAI GANESH -&gt;  CB.SC.U4AIE24226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64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C9BF5-C05D-B7FD-B114-CADFE000C0F5}"/>
              </a:ext>
            </a:extLst>
          </p:cNvPr>
          <p:cNvSpPr txBox="1"/>
          <p:nvPr/>
        </p:nvSpPr>
        <p:spPr>
          <a:xfrm>
            <a:off x="447717" y="226510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708CE-9193-47AE-2757-CD1C95F898D3}"/>
              </a:ext>
            </a:extLst>
          </p:cNvPr>
          <p:cNvSpPr txBox="1"/>
          <p:nvPr/>
        </p:nvSpPr>
        <p:spPr>
          <a:xfrm>
            <a:off x="230440" y="1707065"/>
            <a:ext cx="60367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used for sorting movies based on language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Bubble Sort is best for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Best Case :- O(n) if (already sorted)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Worst Case:- O(n^2) (reverse sorted)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Merge Sort for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Best Case :-  O(</a:t>
            </a:r>
            <a:r>
              <a:rPr lang="en-IN" sz="2400" dirty="0" err="1"/>
              <a:t>nlogn</a:t>
            </a:r>
            <a:r>
              <a:rPr lang="en-IN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Worst Case :-  O(</a:t>
            </a:r>
            <a:r>
              <a:rPr lang="en-IN" sz="2400" dirty="0" err="1"/>
              <a:t>nlogn</a:t>
            </a:r>
            <a:r>
              <a:rPr lang="en-IN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F6B3-91C5-3D0A-0353-3845CDF9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753" y="226510"/>
            <a:ext cx="2058229" cy="3268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DC3AC-0ED3-D9BF-1273-1E3D4E43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26" y="3714411"/>
            <a:ext cx="3888257" cy="23848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D523E-E1CD-2670-DAF8-26366FC1A61E}"/>
              </a:ext>
            </a:extLst>
          </p:cNvPr>
          <p:cNvCxnSpPr/>
          <p:nvPr/>
        </p:nvCxnSpPr>
        <p:spPr>
          <a:xfrm flipH="1">
            <a:off x="8173720" y="624056"/>
            <a:ext cx="871776" cy="78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482D5A-F4D8-81D6-E0E9-E7867BF1603D}"/>
              </a:ext>
            </a:extLst>
          </p:cNvPr>
          <p:cNvSpPr txBox="1"/>
          <p:nvPr/>
        </p:nvSpPr>
        <p:spPr>
          <a:xfrm>
            <a:off x="6811325" y="1453016"/>
            <a:ext cx="177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 Sorting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B2746-83D3-8E3D-D024-FE7092EF05B6}"/>
              </a:ext>
            </a:extLst>
          </p:cNvPr>
          <p:cNvCxnSpPr/>
          <p:nvPr/>
        </p:nvCxnSpPr>
        <p:spPr>
          <a:xfrm flipH="1">
            <a:off x="7167350" y="4287854"/>
            <a:ext cx="871776" cy="78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1A6C75-3044-2F1C-E1D1-81AA1C7692FC}"/>
              </a:ext>
            </a:extLst>
          </p:cNvPr>
          <p:cNvSpPr txBox="1"/>
          <p:nvPr/>
        </p:nvSpPr>
        <p:spPr>
          <a:xfrm>
            <a:off x="5875866" y="4934365"/>
            <a:ext cx="158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After Sorting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0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8C9F6-2D07-3FB9-0802-C3F931B54F2D}"/>
              </a:ext>
            </a:extLst>
          </p:cNvPr>
          <p:cNvSpPr txBox="1"/>
          <p:nvPr/>
        </p:nvSpPr>
        <p:spPr>
          <a:xfrm>
            <a:off x="329547" y="326193"/>
            <a:ext cx="98213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Searching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used for searching a particular 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Linear Search is used for small data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Best Case:-O(1)       </a:t>
            </a:r>
            <a:r>
              <a:rPr lang="en-IN" sz="2400" dirty="0"/>
              <a:t>(First element match)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Worst Case:-O(n)    (Last element match or not found)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312B3-C167-B6DD-E489-0184E033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3" y="3779416"/>
            <a:ext cx="4474301" cy="2557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BB8E5-DBB5-D7D2-B8DF-A30EAA80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176" y="220134"/>
            <a:ext cx="2759408" cy="326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DF32B-E02F-8BFD-1BE4-CCE2E8AE0BFE}"/>
              </a:ext>
            </a:extLst>
          </p:cNvPr>
          <p:cNvSpPr txBox="1"/>
          <p:nvPr/>
        </p:nvSpPr>
        <p:spPr>
          <a:xfrm>
            <a:off x="5178636" y="5138497"/>
            <a:ext cx="23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After linear  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       search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A0A585-186B-C5DF-83D8-3453309A9907}"/>
              </a:ext>
            </a:extLst>
          </p:cNvPr>
          <p:cNvSpPr/>
          <p:nvPr/>
        </p:nvSpPr>
        <p:spPr>
          <a:xfrm rot="4694158">
            <a:off x="8781137" y="2285873"/>
            <a:ext cx="155769" cy="46118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3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7A75-CBF1-817C-D8CC-CF666DDA57F3}"/>
              </a:ext>
            </a:extLst>
          </p:cNvPr>
          <p:cNvSpPr txBox="1"/>
          <p:nvPr/>
        </p:nvSpPr>
        <p:spPr>
          <a:xfrm>
            <a:off x="152400" y="101600"/>
            <a:ext cx="11260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Class &amp; Objects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AD404-4AF4-BD9D-CF90-414ED0D0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0" y="2764172"/>
            <a:ext cx="5744377" cy="172426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380757-8FB1-E5BD-484A-8C1AB86B259E}"/>
              </a:ext>
            </a:extLst>
          </p:cNvPr>
          <p:cNvCxnSpPr/>
          <p:nvPr/>
        </p:nvCxnSpPr>
        <p:spPr>
          <a:xfrm flipV="1">
            <a:off x="981925" y="2023900"/>
            <a:ext cx="601133" cy="66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4E02C5-ACF5-2110-A0A7-A6A0D1656170}"/>
              </a:ext>
            </a:extLst>
          </p:cNvPr>
          <p:cNvSpPr txBox="1"/>
          <p:nvPr/>
        </p:nvSpPr>
        <p:spPr>
          <a:xfrm>
            <a:off x="1425558" y="1683266"/>
            <a:ext cx="77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B6D8AA-6C12-6B54-3459-05BD6072C26A}"/>
              </a:ext>
            </a:extLst>
          </p:cNvPr>
          <p:cNvCxnSpPr>
            <a:cxnSpLocks/>
          </p:cNvCxnSpPr>
          <p:nvPr/>
        </p:nvCxnSpPr>
        <p:spPr>
          <a:xfrm flipV="1">
            <a:off x="2204492" y="2052598"/>
            <a:ext cx="1535404" cy="143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29E590-8731-1CA6-AADF-243BB42D332C}"/>
              </a:ext>
            </a:extLst>
          </p:cNvPr>
          <p:cNvSpPr txBox="1"/>
          <p:nvPr/>
        </p:nvSpPr>
        <p:spPr>
          <a:xfrm>
            <a:off x="3514838" y="1683266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61DC00-4412-119C-1B7D-43E0FA63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686" y="363210"/>
            <a:ext cx="3699514" cy="2456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7DEC1A-086F-3D16-D0BC-EFBF1F9A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00" y="3429000"/>
            <a:ext cx="3640311" cy="256516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4F50C2-ED19-2109-EF93-E0BB6A55F424}"/>
              </a:ext>
            </a:extLst>
          </p:cNvPr>
          <p:cNvCxnSpPr>
            <a:cxnSpLocks/>
          </p:cNvCxnSpPr>
          <p:nvPr/>
        </p:nvCxnSpPr>
        <p:spPr>
          <a:xfrm flipH="1">
            <a:off x="7332133" y="426947"/>
            <a:ext cx="2396067" cy="6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1710D1-C1B7-184B-3660-04EF9B513F63}"/>
              </a:ext>
            </a:extLst>
          </p:cNvPr>
          <p:cNvCxnSpPr>
            <a:cxnSpLocks/>
          </p:cNvCxnSpPr>
          <p:nvPr/>
        </p:nvCxnSpPr>
        <p:spPr>
          <a:xfrm flipH="1">
            <a:off x="7552267" y="3551147"/>
            <a:ext cx="2358176" cy="8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D489C5-1FDF-22DC-79BF-540D9BFCF5A7}"/>
              </a:ext>
            </a:extLst>
          </p:cNvPr>
          <p:cNvSpPr txBox="1"/>
          <p:nvPr/>
        </p:nvSpPr>
        <p:spPr>
          <a:xfrm>
            <a:off x="6096000" y="270933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1789C2-4587-19E9-3C90-F110B199BDE3}"/>
              </a:ext>
            </a:extLst>
          </p:cNvPr>
          <p:cNvSpPr txBox="1"/>
          <p:nvPr/>
        </p:nvSpPr>
        <p:spPr>
          <a:xfrm>
            <a:off x="6922594" y="4342249"/>
            <a:ext cx="95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</a:t>
            </a:r>
            <a:endParaRPr lang="en-IN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B7FA1-B657-6FB5-28EC-34AA834BFCCD}"/>
              </a:ext>
            </a:extLst>
          </p:cNvPr>
          <p:cNvCxnSpPr>
            <a:cxnSpLocks/>
          </p:cNvCxnSpPr>
          <p:nvPr/>
        </p:nvCxnSpPr>
        <p:spPr>
          <a:xfrm flipH="1" flipV="1">
            <a:off x="6387027" y="1509142"/>
            <a:ext cx="2022361" cy="80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ACCD136-1F7A-9CCD-6830-400F48BCFF4B}"/>
              </a:ext>
            </a:extLst>
          </p:cNvPr>
          <p:cNvSpPr txBox="1"/>
          <p:nvPr/>
        </p:nvSpPr>
        <p:spPr>
          <a:xfrm>
            <a:off x="5804974" y="1222277"/>
            <a:ext cx="926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4F0303-81EF-88E3-1A3A-4CF5D29313C5}"/>
              </a:ext>
            </a:extLst>
          </p:cNvPr>
          <p:cNvSpPr txBox="1"/>
          <p:nvPr/>
        </p:nvSpPr>
        <p:spPr>
          <a:xfrm>
            <a:off x="6096000" y="5830401"/>
            <a:ext cx="872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37DB47-B7DE-C172-A7C5-EDF5C4F5B46E}"/>
              </a:ext>
            </a:extLst>
          </p:cNvPr>
          <p:cNvCxnSpPr>
            <a:cxnSpLocks/>
          </p:cNvCxnSpPr>
          <p:nvPr/>
        </p:nvCxnSpPr>
        <p:spPr>
          <a:xfrm flipH="1">
            <a:off x="6835353" y="5555353"/>
            <a:ext cx="1454996" cy="43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8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851A8-BDDE-557B-6FCF-A555611CFD39}"/>
              </a:ext>
            </a:extLst>
          </p:cNvPr>
          <p:cNvSpPr txBox="1"/>
          <p:nvPr/>
        </p:nvSpPr>
        <p:spPr>
          <a:xfrm>
            <a:off x="186267" y="287867"/>
            <a:ext cx="3160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Encapsulation</a:t>
            </a:r>
            <a:endParaRPr lang="en-IN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3515F-98C9-C80D-3ED1-35A3D55C6A33}"/>
              </a:ext>
            </a:extLst>
          </p:cNvPr>
          <p:cNvSpPr txBox="1"/>
          <p:nvPr/>
        </p:nvSpPr>
        <p:spPr>
          <a:xfrm>
            <a:off x="295994" y="1312440"/>
            <a:ext cx="618913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 authentication</a:t>
            </a:r>
            <a:r>
              <a:rPr lang="en-US" sz="2000" dirty="0"/>
              <a:t> (username &amp; password stored securely).</a:t>
            </a:r>
          </a:p>
          <a:p>
            <a:endParaRPr lang="en-IN" sz="2400" b="1" dirty="0"/>
          </a:p>
          <a:p>
            <a:r>
              <a:rPr lang="en-IN" sz="2000" b="1" dirty="0"/>
              <a:t>Movie &amp; Seat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Prevents direct access to the seat list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Ensures validation before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Improves security and maintainability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279C8-6822-DCA8-3742-B25A626D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37" y="498179"/>
            <a:ext cx="2433361" cy="2049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899DE-8E13-CCED-23F5-EE1F52EEA3EF}"/>
              </a:ext>
            </a:extLst>
          </p:cNvPr>
          <p:cNvSpPr txBox="1"/>
          <p:nvPr/>
        </p:nvSpPr>
        <p:spPr>
          <a:xfrm>
            <a:off x="186267" y="4334534"/>
            <a:ext cx="767926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Polymorphism (Function Overriding)</a:t>
            </a:r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Different types of users (Admin, Customer)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D0F1B-3367-740F-9F08-668EBE908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43" y="4110038"/>
            <a:ext cx="3811415" cy="24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4578-C2B5-01D3-2F63-FD886BBC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" y="95099"/>
            <a:ext cx="11200181" cy="914399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0B5672-069D-9805-50DA-9B69C7FCD6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619" y="1583483"/>
            <a:ext cx="10333406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Ticket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efficient data structures (like linked lists and hash maps) to handle ticket bookings, cancellations, and movie details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Scalability and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algorithms that support fast searching, sorting, and dynamic seat allocation, ensuring the system can scale to handle concurrent users without performance issues.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Payment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 a robust payment gateway that ensures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and reliable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transactions while maintaining user privacy.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F58F6-E2B8-8D9E-FA8F-FA4FA8171EFF}"/>
              </a:ext>
            </a:extLst>
          </p:cNvPr>
          <p:cNvSpPr txBox="1"/>
          <p:nvPr/>
        </p:nvSpPr>
        <p:spPr>
          <a:xfrm>
            <a:off x="11491945" y="6492282"/>
            <a:ext cx="7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646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9F4D5-7EE3-B83B-365A-8BD06DFE5782}"/>
              </a:ext>
            </a:extLst>
          </p:cNvPr>
          <p:cNvSpPr/>
          <p:nvPr/>
        </p:nvSpPr>
        <p:spPr>
          <a:xfrm>
            <a:off x="5061204" y="86868"/>
            <a:ext cx="1307592" cy="4023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17AAA0-03E6-880B-76DE-44D4DA211271}"/>
              </a:ext>
            </a:extLst>
          </p:cNvPr>
          <p:cNvSpPr/>
          <p:nvPr/>
        </p:nvSpPr>
        <p:spPr>
          <a:xfrm>
            <a:off x="4864608" y="873252"/>
            <a:ext cx="1737360" cy="40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Login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C4A7B9-915E-309E-C2FB-97DF06E0DE67}"/>
              </a:ext>
            </a:extLst>
          </p:cNvPr>
          <p:cNvSpPr/>
          <p:nvPr/>
        </p:nvSpPr>
        <p:spPr>
          <a:xfrm>
            <a:off x="4581144" y="1636776"/>
            <a:ext cx="2560320" cy="4206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 Movies/ Shows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566C0-C510-A61D-FDF3-554B52CF13E9}"/>
              </a:ext>
            </a:extLst>
          </p:cNvPr>
          <p:cNvSpPr/>
          <p:nvPr/>
        </p:nvSpPr>
        <p:spPr>
          <a:xfrm>
            <a:off x="4559808" y="2455164"/>
            <a:ext cx="2560320" cy="4206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Seats &amp; Showtime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4E1174-516E-AC90-1167-B41951E2B1B7}"/>
              </a:ext>
            </a:extLst>
          </p:cNvPr>
          <p:cNvSpPr/>
          <p:nvPr/>
        </p:nvSpPr>
        <p:spPr>
          <a:xfrm>
            <a:off x="4581144" y="3273552"/>
            <a:ext cx="2560320" cy="4206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Seat Availability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A147AE-2FEC-86FC-FD94-D24351BC846D}"/>
              </a:ext>
            </a:extLst>
          </p:cNvPr>
          <p:cNvSpPr/>
          <p:nvPr/>
        </p:nvSpPr>
        <p:spPr>
          <a:xfrm>
            <a:off x="2596896" y="4123944"/>
            <a:ext cx="1892808" cy="5486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Proceed to Payment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35B691-4F28-65B7-CDAF-88452C7706C3}"/>
              </a:ext>
            </a:extLst>
          </p:cNvPr>
          <p:cNvSpPr/>
          <p:nvPr/>
        </p:nvSpPr>
        <p:spPr>
          <a:xfrm>
            <a:off x="7616952" y="4123944"/>
            <a:ext cx="2185416" cy="4846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Error Message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6748A6-480E-23DB-9049-6EF562E9DCBC}"/>
              </a:ext>
            </a:extLst>
          </p:cNvPr>
          <p:cNvSpPr/>
          <p:nvPr/>
        </p:nvSpPr>
        <p:spPr>
          <a:xfrm>
            <a:off x="4774692" y="5084064"/>
            <a:ext cx="2842260" cy="5943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Booking &amp; Send Ticket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D5670-E2F2-4E72-C415-ECE302009E4C}"/>
              </a:ext>
            </a:extLst>
          </p:cNvPr>
          <p:cNvSpPr/>
          <p:nvPr/>
        </p:nvSpPr>
        <p:spPr>
          <a:xfrm>
            <a:off x="5436107" y="6325362"/>
            <a:ext cx="1319786" cy="3977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1943D05-1AD8-CE9B-55AC-5EC2FC9D7661}"/>
              </a:ext>
            </a:extLst>
          </p:cNvPr>
          <p:cNvSpPr/>
          <p:nvPr/>
        </p:nvSpPr>
        <p:spPr>
          <a:xfrm>
            <a:off x="5614416" y="573786"/>
            <a:ext cx="137160" cy="23317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8D0A3E-8289-CE0C-9780-DFD1DCAFE81B}"/>
              </a:ext>
            </a:extLst>
          </p:cNvPr>
          <p:cNvSpPr/>
          <p:nvPr/>
        </p:nvSpPr>
        <p:spPr>
          <a:xfrm>
            <a:off x="5614416" y="1341882"/>
            <a:ext cx="178308" cy="28575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9DA5EEE-F034-EAF6-C869-154971CF1360}"/>
              </a:ext>
            </a:extLst>
          </p:cNvPr>
          <p:cNvSpPr/>
          <p:nvPr/>
        </p:nvSpPr>
        <p:spPr>
          <a:xfrm>
            <a:off x="5703570" y="2103120"/>
            <a:ext cx="166878" cy="30632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2D34C1F-A97C-BCD4-FA99-8DC4B718E1A4}"/>
              </a:ext>
            </a:extLst>
          </p:cNvPr>
          <p:cNvSpPr/>
          <p:nvPr/>
        </p:nvSpPr>
        <p:spPr>
          <a:xfrm>
            <a:off x="5751576" y="2916936"/>
            <a:ext cx="118872" cy="31318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63AA62E-F5BB-778E-1DEE-4426331C7419}"/>
              </a:ext>
            </a:extLst>
          </p:cNvPr>
          <p:cNvSpPr/>
          <p:nvPr/>
        </p:nvSpPr>
        <p:spPr>
          <a:xfrm rot="3327695">
            <a:off x="4120669" y="3544681"/>
            <a:ext cx="147710" cy="6150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8ED815A-36AC-0DE7-A4BC-768A9F0A3F77}"/>
              </a:ext>
            </a:extLst>
          </p:cNvPr>
          <p:cNvSpPr/>
          <p:nvPr/>
        </p:nvSpPr>
        <p:spPr>
          <a:xfrm rot="18842426">
            <a:off x="7430092" y="3451924"/>
            <a:ext cx="186224" cy="62758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B4969A2-B2DC-AE33-88B5-928F3EE0C31B}"/>
              </a:ext>
            </a:extLst>
          </p:cNvPr>
          <p:cNvSpPr/>
          <p:nvPr/>
        </p:nvSpPr>
        <p:spPr>
          <a:xfrm rot="18327568">
            <a:off x="4034658" y="4684005"/>
            <a:ext cx="319733" cy="800118"/>
          </a:xfrm>
          <a:prstGeom prst="downArrow">
            <a:avLst>
              <a:gd name="adj1" fmla="val 31132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38D0141-3861-B6CC-DF2E-0A2FFE05D771}"/>
              </a:ext>
            </a:extLst>
          </p:cNvPr>
          <p:cNvSpPr/>
          <p:nvPr/>
        </p:nvSpPr>
        <p:spPr>
          <a:xfrm>
            <a:off x="5989320" y="5797296"/>
            <a:ext cx="219456" cy="39776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96951-2D53-AC6A-C5F6-6A08B9D609F4}"/>
              </a:ext>
            </a:extLst>
          </p:cNvPr>
          <p:cNvSpPr txBox="1"/>
          <p:nvPr/>
        </p:nvSpPr>
        <p:spPr>
          <a:xfrm>
            <a:off x="160934" y="343814"/>
            <a:ext cx="388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5">
                    <a:lumMod val="75000"/>
                  </a:schemeClr>
                </a:solidFill>
              </a:rPr>
              <a:t>Flowchart Diagram: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A9C67-2EE5-460F-47F3-E07E2B49114B}"/>
              </a:ext>
            </a:extLst>
          </p:cNvPr>
          <p:cNvSpPr txBox="1"/>
          <p:nvPr/>
        </p:nvSpPr>
        <p:spPr>
          <a:xfrm>
            <a:off x="160934" y="6155634"/>
            <a:ext cx="131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Fig.1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8D74-6B81-2B47-F399-C7B23A96F8DF}"/>
              </a:ext>
            </a:extLst>
          </p:cNvPr>
          <p:cNvSpPr txBox="1"/>
          <p:nvPr/>
        </p:nvSpPr>
        <p:spPr>
          <a:xfrm>
            <a:off x="11653114" y="6437376"/>
            <a:ext cx="37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8765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BCE500-9AC0-3B38-7B51-9C3E0A1BC3D2}"/>
              </a:ext>
            </a:extLst>
          </p:cNvPr>
          <p:cNvSpPr/>
          <p:nvPr/>
        </p:nvSpPr>
        <p:spPr>
          <a:xfrm>
            <a:off x="3520619" y="335317"/>
            <a:ext cx="1496257" cy="1312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-user ID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email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-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register()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login()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CBA10F-ED99-9740-22CB-920AF0D24A7C}"/>
                  </a:ext>
                </a:extLst>
              </p14:cNvPr>
              <p14:cNvContentPartPr/>
              <p14:nvPr/>
            </p14:nvContentPartPr>
            <p14:xfrm>
              <a:off x="-1203960" y="-77712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CBA10F-ED99-9740-22CB-920AF0D24A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57600" y="-88512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5D7E130-7544-F759-478E-95521BA28416}"/>
              </a:ext>
            </a:extLst>
          </p:cNvPr>
          <p:cNvSpPr/>
          <p:nvPr/>
        </p:nvSpPr>
        <p:spPr>
          <a:xfrm>
            <a:off x="7354215" y="3815183"/>
            <a:ext cx="1470632" cy="1363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movie 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duration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en-IN" sz="1600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Details()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07D37C-A7E1-5028-A4C7-89CDFC05F9A2}"/>
              </a:ext>
            </a:extLst>
          </p:cNvPr>
          <p:cNvSpPr/>
          <p:nvPr/>
        </p:nvSpPr>
        <p:spPr>
          <a:xfrm>
            <a:off x="5244998" y="1828799"/>
            <a:ext cx="1947096" cy="19312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booking ID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-user ID           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Movie ID  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 No   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 Booking()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 Booking()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C52BF5F-D2EF-9E20-F45A-91DDA332AE26}"/>
              </a:ext>
            </a:extLst>
          </p:cNvPr>
          <p:cNvSpPr/>
          <p:nvPr/>
        </p:nvSpPr>
        <p:spPr>
          <a:xfrm>
            <a:off x="9235044" y="5054479"/>
            <a:ext cx="1603349" cy="1756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show ID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movie ID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time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locate Seats()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(Polymorphism: Different seat allocation strategies)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E3220B-C8E0-0E49-54AB-D433619575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6124" y="1792901"/>
            <a:ext cx="687632" cy="64238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5467280-863A-4020-DE17-632FA15179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4040" y="4000253"/>
            <a:ext cx="687632" cy="64238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4065932-9C17-A868-397C-5310D92140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5019" y="5421156"/>
            <a:ext cx="687632" cy="64238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05079B-1924-6523-FDF1-9858605B5BD2}"/>
              </a:ext>
            </a:extLst>
          </p:cNvPr>
          <p:cNvSpPr txBox="1"/>
          <p:nvPr/>
        </p:nvSpPr>
        <p:spPr>
          <a:xfrm>
            <a:off x="131674" y="256032"/>
            <a:ext cx="308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5">
                    <a:lumMod val="75000"/>
                  </a:schemeClr>
                </a:solidFill>
              </a:rPr>
              <a:t>OOPS STRUCTURE 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77137F-97C7-30C3-E6EB-AE8050E7B6BC}"/>
              </a:ext>
            </a:extLst>
          </p:cNvPr>
          <p:cNvSpPr txBox="1"/>
          <p:nvPr/>
        </p:nvSpPr>
        <p:spPr>
          <a:xfrm>
            <a:off x="11697005" y="6481267"/>
            <a:ext cx="4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49CDB-FB32-8D9E-FCD4-4D227DFFA05C}"/>
              </a:ext>
            </a:extLst>
          </p:cNvPr>
          <p:cNvSpPr txBox="1"/>
          <p:nvPr/>
        </p:nvSpPr>
        <p:spPr>
          <a:xfrm>
            <a:off x="7461504" y="2571207"/>
            <a:ext cx="37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(Encapsulation: Private user 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CB0AC-1134-300F-9C38-5A20BE6D9041}"/>
              </a:ext>
            </a:extLst>
          </p:cNvPr>
          <p:cNvSpPr txBox="1"/>
          <p:nvPr/>
        </p:nvSpPr>
        <p:spPr>
          <a:xfrm>
            <a:off x="3694177" y="5793638"/>
            <a:ext cx="5449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(Aggregation: Movie has multiple shows)</a:t>
            </a:r>
          </a:p>
          <a:p>
            <a:r>
              <a:rPr lang="en-US" dirty="0"/>
              <a:t>(Polymorphism: Different seat allocation methods) </a:t>
            </a:r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0E4A7-57DB-E593-35D9-93C0C50645DD}"/>
              </a:ext>
            </a:extLst>
          </p:cNvPr>
          <p:cNvSpPr txBox="1"/>
          <p:nvPr/>
        </p:nvSpPr>
        <p:spPr>
          <a:xfrm>
            <a:off x="6871558" y="5654889"/>
            <a:ext cx="166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038272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5C4253-B188-732F-330A-61251B81D8BB}"/>
              </a:ext>
            </a:extLst>
          </p:cNvPr>
          <p:cNvSpPr/>
          <p:nvPr/>
        </p:nvSpPr>
        <p:spPr>
          <a:xfrm>
            <a:off x="1927953" y="2071223"/>
            <a:ext cx="795204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13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4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2D061-4CB5-44C0-EF1A-AF60CB8BC8D3}"/>
              </a:ext>
            </a:extLst>
          </p:cNvPr>
          <p:cNvSpPr txBox="1"/>
          <p:nvPr/>
        </p:nvSpPr>
        <p:spPr>
          <a:xfrm>
            <a:off x="1799539" y="-504749"/>
            <a:ext cx="1036563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sz="3600" b="1" dirty="0">
                <a:solidFill>
                  <a:schemeClr val="accent5">
                    <a:lumMod val="50000"/>
                  </a:schemeClr>
                </a:solidFill>
              </a:rPr>
              <a:t>Table of Contents:</a:t>
            </a:r>
            <a:r>
              <a:rPr lang="en-IN" dirty="0"/>
              <a:t>	               </a:t>
            </a:r>
          </a:p>
          <a:p>
            <a:endParaRPr lang="en-I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Abstract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Array Operations &amp; Hash Tables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Searching &amp; Sorting Algorithms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OOPS Concepts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Flowchart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OOPS Structure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31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7408-BA22-DC1A-7DCD-5AB5229D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" y="365126"/>
            <a:ext cx="11200181" cy="52001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0CF11-8E1B-D7B1-2B24-08A8D24A9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30" y="1312993"/>
            <a:ext cx="11002670" cy="527425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Movie Ticket Booking System is designed to optimize and simplify the process of booking movie tickets using data structures, algorithms, and OOP.   </a:t>
            </a:r>
          </a:p>
          <a:p>
            <a:pPr>
              <a:lnSpc>
                <a:spcPct val="150000"/>
              </a:lnSpc>
            </a:pPr>
            <a:r>
              <a:rPr lang="en-US" dirty="0"/>
              <a:t> The core features include user registration, movie browsing, seat selection, ticket booking, payment processing, and booking history tracking. </a:t>
            </a:r>
          </a:p>
          <a:p>
            <a:pPr>
              <a:lnSpc>
                <a:spcPct val="150000"/>
              </a:lnSpc>
            </a:pPr>
            <a:r>
              <a:rPr lang="en-US" dirty="0"/>
              <a:t>  This project showcases the practical application of data structures and OOP concepts in real-world scenarios. Its structured design makes it a potential prototype for commercial ticket booking platforms that require efficiency, scalability, and seamless user interaction.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2C171-67B5-348F-36AD-26A98ACA65D7}"/>
              </a:ext>
            </a:extLst>
          </p:cNvPr>
          <p:cNvSpPr txBox="1"/>
          <p:nvPr/>
        </p:nvSpPr>
        <p:spPr>
          <a:xfrm>
            <a:off x="11433658" y="6217920"/>
            <a:ext cx="60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3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9E5D-94BE-4A47-9134-B3BA52C0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98" y="-168885"/>
            <a:ext cx="11083138" cy="1325563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0DFC-6690-08D0-081F-7D138A772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" y="1156678"/>
            <a:ext cx="7227417" cy="53547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This project aims to develop an efficient, user-friendly Movie Ticket Booking System using modern programming techniques and data structures.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It ensures: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 - Fast &amp; scalable booking with real- time seat availability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 - Secure payments &amp; concurrent user handling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 - Advanced features like priority-based seat   allocation, dynamic pricing, and optimized database   management for high performance.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096E-1E4C-8DD3-A743-701D8022136E}"/>
              </a:ext>
            </a:extLst>
          </p:cNvPr>
          <p:cNvSpPr txBox="1"/>
          <p:nvPr/>
        </p:nvSpPr>
        <p:spPr>
          <a:xfrm>
            <a:off x="11433658" y="6217920"/>
            <a:ext cx="75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</a:t>
            </a:r>
          </a:p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E3283-AEEB-8D39-4CC5-5DB01AB80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58" y="1047902"/>
            <a:ext cx="4572000" cy="43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9041C-CFAF-406A-A8AD-9122F3FF5F95}"/>
              </a:ext>
            </a:extLst>
          </p:cNvPr>
          <p:cNvSpPr txBox="1"/>
          <p:nvPr/>
        </p:nvSpPr>
        <p:spPr>
          <a:xfrm>
            <a:off x="288035" y="1029891"/>
            <a:ext cx="516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5">
                    <a:lumMod val="75000"/>
                  </a:schemeClr>
                </a:solidFill>
              </a:rPr>
              <a:t>DATA STRUCTURES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6E57FF-A69F-0FDE-D690-8096FBAE7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65835"/>
              </p:ext>
            </p:extLst>
          </p:nvPr>
        </p:nvGraphicFramePr>
        <p:xfrm>
          <a:off x="288035" y="1953523"/>
          <a:ext cx="10680194" cy="421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966">
                  <a:extLst>
                    <a:ext uri="{9D8B030D-6E8A-4147-A177-3AD203B41FA5}">
                      <a16:colId xmlns:a16="http://schemas.microsoft.com/office/drawing/2014/main" val="2772910522"/>
                    </a:ext>
                  </a:extLst>
                </a:gridCol>
                <a:gridCol w="3591614">
                  <a:extLst>
                    <a:ext uri="{9D8B030D-6E8A-4147-A177-3AD203B41FA5}">
                      <a16:colId xmlns:a16="http://schemas.microsoft.com/office/drawing/2014/main" val="3722382261"/>
                    </a:ext>
                  </a:extLst>
                </a:gridCol>
                <a:gridCol w="3591614">
                  <a:extLst>
                    <a:ext uri="{9D8B030D-6E8A-4147-A177-3AD203B41FA5}">
                      <a16:colId xmlns:a16="http://schemas.microsoft.com/office/drawing/2014/main" val="3788147624"/>
                    </a:ext>
                  </a:extLst>
                </a:gridCol>
              </a:tblGrid>
              <a:tr h="566963">
                <a:tc>
                  <a:txBody>
                    <a:bodyPr/>
                    <a:lstStyle/>
                    <a:p>
                      <a:r>
                        <a:rPr lang="en-IN" sz="2000" dirty="0"/>
                        <a:t>Data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How It's Used in Your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Real-World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789420"/>
                  </a:ext>
                </a:extLst>
              </a:tr>
              <a:tr h="808254">
                <a:tc>
                  <a:txBody>
                    <a:bodyPr/>
                    <a:lstStyle/>
                    <a:p>
                      <a:r>
                        <a:rPr lang="en-IN" sz="2000" dirty="0"/>
                        <a:t>Linked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Manages ticket bookings (allocation &amp; cancellation)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Airline &amp; movie booking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028481"/>
                  </a:ext>
                </a:extLst>
              </a:tr>
              <a:tr h="528885"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762639"/>
                  </a:ext>
                </a:extLst>
              </a:tr>
              <a:tr h="809949">
                <a:tc>
                  <a:txBody>
                    <a:bodyPr/>
                    <a:lstStyle/>
                    <a:p>
                      <a:r>
                        <a:rPr lang="en-IN" sz="2000" dirty="0"/>
                        <a:t>Hash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Stores user data, movies, and theatres for quick lookup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Fast database access in ticketing platforms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532808"/>
                  </a:ext>
                </a:extLst>
              </a:tr>
              <a:tr h="499281"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811749"/>
                  </a:ext>
                </a:extLst>
              </a:tr>
              <a:tr h="912687">
                <a:tc>
                  <a:txBody>
                    <a:bodyPr/>
                    <a:lstStyle/>
                    <a:p>
                      <a:r>
                        <a:rPr lang="en-IN" sz="2000" dirty="0"/>
                        <a:t>Arrays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Stores movies, theatres, and showtimes in an ordered manner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Product listing on e-commerce sites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6352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CEB80F-CA43-E651-7ACA-7C8D0427082D}"/>
              </a:ext>
            </a:extLst>
          </p:cNvPr>
          <p:cNvSpPr txBox="1"/>
          <p:nvPr/>
        </p:nvSpPr>
        <p:spPr>
          <a:xfrm flipH="1">
            <a:off x="11704319" y="6430062"/>
            <a:ext cx="65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 3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90E13-359F-6810-AD0E-397F0D583351}"/>
              </a:ext>
            </a:extLst>
          </p:cNvPr>
          <p:cNvSpPr txBox="1"/>
          <p:nvPr/>
        </p:nvSpPr>
        <p:spPr>
          <a:xfrm>
            <a:off x="4120439" y="116559"/>
            <a:ext cx="516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</a:rPr>
              <a:t>METHODOLOGY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5119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92EC7-FFBB-2C6A-65D9-75E0C0FD215E}"/>
              </a:ext>
            </a:extLst>
          </p:cNvPr>
          <p:cNvSpPr txBox="1"/>
          <p:nvPr/>
        </p:nvSpPr>
        <p:spPr>
          <a:xfrm>
            <a:off x="535914" y="237896"/>
            <a:ext cx="5786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5">
                    <a:lumMod val="75000"/>
                  </a:schemeClr>
                </a:solidFill>
              </a:rPr>
              <a:t>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4DF35-90AC-50D4-2C53-E5FFF0A8EDCC}"/>
              </a:ext>
            </a:extLst>
          </p:cNvPr>
          <p:cNvSpPr txBox="1"/>
          <p:nvPr/>
        </p:nvSpPr>
        <p:spPr>
          <a:xfrm>
            <a:off x="11762842" y="6525158"/>
            <a:ext cx="37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34D85D-14E5-C87B-84FE-D42DB6D44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851493"/>
              </p:ext>
            </p:extLst>
          </p:nvPr>
        </p:nvGraphicFramePr>
        <p:xfrm>
          <a:off x="535914" y="1626029"/>
          <a:ext cx="812799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990123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963852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77939037"/>
                    </a:ext>
                  </a:extLst>
                </a:gridCol>
              </a:tblGrid>
              <a:tr h="1023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Algorithm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How It's Used in the System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Real-World Application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043717"/>
                  </a:ext>
                </a:extLst>
              </a:tr>
              <a:tr h="1409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Searching (Linear Search)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Quickly finds movies, shows, and seat availability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Search engines, Amazon product search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077164"/>
                  </a:ext>
                </a:extLst>
              </a:tr>
              <a:tr h="1409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Sorting (Merge Sort, Quick Sort)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Sorts movies by rating, popularity, and timing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Netflix recommendations, YouTube trending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3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67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74B93-B3F5-27B6-5928-59B40D72D29A}"/>
              </a:ext>
            </a:extLst>
          </p:cNvPr>
          <p:cNvSpPr txBox="1"/>
          <p:nvPr/>
        </p:nvSpPr>
        <p:spPr>
          <a:xfrm>
            <a:off x="627278" y="291135"/>
            <a:ext cx="4806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5">
                    <a:lumMod val="50000"/>
                  </a:schemeClr>
                </a:solidFill>
              </a:rPr>
              <a:t>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7C8CE-82B8-199B-027B-D44AC2BF8ECC}"/>
              </a:ext>
            </a:extLst>
          </p:cNvPr>
          <p:cNvSpPr txBox="1"/>
          <p:nvPr/>
        </p:nvSpPr>
        <p:spPr>
          <a:xfrm>
            <a:off x="453542" y="1726387"/>
            <a:ext cx="92829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best for searching &amp;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grows Dynamically</a:t>
            </a:r>
          </a:p>
          <a:p>
            <a:endParaRPr lang="en-IN" sz="2400" dirty="0"/>
          </a:p>
          <a:p>
            <a:r>
              <a:rPr lang="en-IN" sz="2400" dirty="0"/>
              <a:t>Accessing Elements(Indexing)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Best case :- O(1)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Worst case :- O(1)</a:t>
            </a:r>
          </a:p>
          <a:p>
            <a:endParaRPr lang="en-IN" sz="2400" dirty="0"/>
          </a:p>
          <a:p>
            <a:r>
              <a:rPr lang="en-IN" sz="2400" dirty="0"/>
              <a:t>Search Operation (Linear Search)</a:t>
            </a:r>
          </a:p>
          <a:p>
            <a:r>
              <a:rPr lang="en-IN" sz="2400" dirty="0"/>
              <a:t>1.Best Case:- O(1)</a:t>
            </a:r>
          </a:p>
          <a:p>
            <a:r>
              <a:rPr lang="en-IN" sz="2400" dirty="0"/>
              <a:t>2.Worst Case:- O(n)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390FC-6F7D-75C5-35C9-230455DD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75" y="517877"/>
            <a:ext cx="2451712" cy="1935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A0B9E-AD43-D933-8ECA-28C774D3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44" y="3057694"/>
            <a:ext cx="3626611" cy="23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6644B-7064-56E0-5805-F8B8B0EF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149" y="872697"/>
            <a:ext cx="3848920" cy="438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E8B9A-2F5B-F46A-66A8-121A72FE1D5B}"/>
              </a:ext>
            </a:extLst>
          </p:cNvPr>
          <p:cNvSpPr txBox="1"/>
          <p:nvPr/>
        </p:nvSpPr>
        <p:spPr>
          <a:xfrm>
            <a:off x="349758" y="345686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Linked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35757-7640-40A6-A786-4253E4646A55}"/>
              </a:ext>
            </a:extLst>
          </p:cNvPr>
          <p:cNvSpPr txBox="1"/>
          <p:nvPr/>
        </p:nvSpPr>
        <p:spPr>
          <a:xfrm>
            <a:off x="349758" y="1913095"/>
            <a:ext cx="60944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best used for managing the seats (ticket booking/cancelation)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for 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Case: O(1) (if deleting the head node)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Case: O(n) (if searching for the node before deletion)</a:t>
            </a:r>
          </a:p>
        </p:txBody>
      </p:sp>
    </p:spTree>
    <p:extLst>
      <p:ext uri="{BB962C8B-B14F-4D97-AF65-F5344CB8AC3E}">
        <p14:creationId xmlns:p14="http://schemas.microsoft.com/office/powerpoint/2010/main" val="197808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0982A5-82DA-6FF5-E492-4BC5E30EEAE9}"/>
              </a:ext>
            </a:extLst>
          </p:cNvPr>
          <p:cNvSpPr txBox="1"/>
          <p:nvPr/>
        </p:nvSpPr>
        <p:spPr>
          <a:xfrm>
            <a:off x="177800" y="321733"/>
            <a:ext cx="1164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Hash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04C4B-8228-76BB-ADA7-6528BA1EFA10}"/>
              </a:ext>
            </a:extLst>
          </p:cNvPr>
          <p:cNvSpPr txBox="1"/>
          <p:nvPr/>
        </p:nvSpPr>
        <p:spPr>
          <a:xfrm>
            <a:off x="69088" y="2012463"/>
            <a:ext cx="73294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 storing user details and Movie show times 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Best Case :-    O(1)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Worst case :-  O(n)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 a Booking by user Mobile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2853C-DD64-0F36-A560-EB3F043C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12" y="445095"/>
            <a:ext cx="4945888" cy="264611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AB4F90-18F0-A681-8AB4-9BC2949F0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78078"/>
              </p:ext>
            </p:extLst>
          </p:nvPr>
        </p:nvGraphicFramePr>
        <p:xfrm>
          <a:off x="7206545" y="4479531"/>
          <a:ext cx="44280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034">
                  <a:extLst>
                    <a:ext uri="{9D8B030D-6E8A-4147-A177-3AD203B41FA5}">
                      <a16:colId xmlns:a16="http://schemas.microsoft.com/office/drawing/2014/main" val="2067783576"/>
                    </a:ext>
                  </a:extLst>
                </a:gridCol>
                <a:gridCol w="2214034">
                  <a:extLst>
                    <a:ext uri="{9D8B030D-6E8A-4147-A177-3AD203B41FA5}">
                      <a16:colId xmlns:a16="http://schemas.microsoft.com/office/drawing/2014/main" val="3712252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0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282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3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Phone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93974291018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2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3A0285-14BC-CE76-5C0C-9CEFDEB13C99}"/>
              </a:ext>
            </a:extLst>
          </p:cNvPr>
          <p:cNvSpPr txBox="1"/>
          <p:nvPr/>
        </p:nvSpPr>
        <p:spPr>
          <a:xfrm>
            <a:off x="8458200" y="3766790"/>
            <a:ext cx="192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value pair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441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914</Words>
  <Application>Microsoft Office PowerPoint</Application>
  <PresentationFormat>Widescreen</PresentationFormat>
  <Paragraphs>197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WordVisi_MSFontService</vt:lpstr>
      <vt:lpstr>Office Theme</vt:lpstr>
      <vt:lpstr>1_Office Theme</vt:lpstr>
      <vt:lpstr>DSA &amp; OOPS Project </vt:lpstr>
      <vt:lpstr>PowerPoint Presentation</vt:lpstr>
      <vt:lpstr>ABSTRACT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bangaru</dc:creator>
  <cp:lastModifiedBy>Sai Ganesh Khandavilli</cp:lastModifiedBy>
  <cp:revision>5</cp:revision>
  <dcterms:created xsi:type="dcterms:W3CDTF">2025-02-04T16:35:31Z</dcterms:created>
  <dcterms:modified xsi:type="dcterms:W3CDTF">2025-03-10T05:47:34Z</dcterms:modified>
</cp:coreProperties>
</file>